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3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0" r:id="rId33"/>
    <p:sldId id="28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/>
    <p:restoredTop sz="94691"/>
  </p:normalViewPr>
  <p:slideViewPr>
    <p:cSldViewPr snapToGrid="0">
      <p:cViewPr varScale="1">
        <p:scale>
          <a:sx n="134" d="100"/>
          <a:sy n="134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7A96-A2E5-1646-90CB-2FFC0F38BAAE}" type="datetimeFigureOut">
              <a:rPr lang="en-US" smtClean="0"/>
              <a:t>9/26/25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50BA7-24E3-DA4D-A317-504668B9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0BA7-24E3-DA4D-A317-504668B945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0BA7-24E3-DA4D-A317-504668B945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5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F9A66-74C4-411F-D066-5560F6B1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64FCA-FBFB-D391-2A43-4A7F6CAC6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912CE-7D2E-BF0E-D54F-E683658C6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701DD-2800-7BAD-CD9E-30B9B1FEE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0BA7-24E3-DA4D-A317-504668B945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4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C53A8-AC83-99C1-5384-F6F01993E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388E2-5EAF-BC65-29BF-537500FB5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C08D1-6072-2231-1ABD-AE1397E65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87496-04DC-A93D-7496-A67F97E45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0BA7-24E3-DA4D-A317-504668B945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7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410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000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9701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712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303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9363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6498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32D3-2A7D-4662-5338-3E7F303A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B542B-D59A-A665-E4A3-4B761BB0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1E4B3-2147-7489-5281-A8BDF198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9EE48-70A0-8680-5591-6BD40F5C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7247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varo 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92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761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514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381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58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430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806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22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082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CFF2-170B-DE47-9BED-A56AD1358EAC}" type="datetimeFigureOut">
              <a:rPr lang="es-ES_tradnl" smtClean="0"/>
              <a:t>26/9/25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0E75F4-BD1E-FA46-9FE8-C146665B6B7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815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60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pen.io/alvaromontoro/pen/qEbbEeW" TargetMode="External"/><Relationship Id="rId2" Type="http://schemas.openxmlformats.org/officeDocument/2006/relationships/hyperlink" Target="https://codepen.io/alvaromontoro/pen/EaPPae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depen.io/alvaromontoro/pen/NPxxPQw" TargetMode="External"/><Relationship Id="rId4" Type="http://schemas.openxmlformats.org/officeDocument/2006/relationships/hyperlink" Target="https://codepen.io/alvaromontoro/pen/ZYQQYdq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API/Gamepad_API/Using_the_Gamepad_API" TargetMode="External"/><Relationship Id="rId2" Type="http://schemas.openxmlformats.org/officeDocument/2006/relationships/hyperlink" Target="https://www.w3.org/TR/gamepad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lvaromontoro.com/blog/67907/develop-a-rock-band-game-with-html-and-javascrip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w3.org/TR/gamepad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3254-DD3F-3383-C9F8-8D7E0A5284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Playing with the</a:t>
            </a:r>
            <a:br>
              <a:rPr lang="en-US" dirty="0"/>
            </a:br>
            <a:r>
              <a:rPr lang="en-US" dirty="0"/>
              <a:t>Gamepad API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ED26F-99BB-C5A5-D770-61F27CC749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Introduction to the JavaScript API</a:t>
            </a:r>
            <a:br>
              <a:rPr lang="en-US" dirty="0"/>
            </a:br>
            <a:r>
              <a:rPr lang="en-US" dirty="0"/>
              <a:t>to manage joysticks and game controllers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8BB302A-FF24-E1FA-349A-C07B9E6F40AF}"/>
              </a:ext>
            </a:extLst>
          </p:cNvPr>
          <p:cNvSpPr txBox="1">
            <a:spLocks/>
          </p:cNvSpPr>
          <p:nvPr/>
        </p:nvSpPr>
        <p:spPr>
          <a:xfrm>
            <a:off x="1507067" y="1960557"/>
            <a:ext cx="7766936" cy="547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Web Development</a:t>
            </a:r>
          </a:p>
        </p:txBody>
      </p:sp>
    </p:spTree>
    <p:extLst>
      <p:ext uri="{BB962C8B-B14F-4D97-AF65-F5344CB8AC3E}">
        <p14:creationId xmlns:p14="http://schemas.microsoft.com/office/powerpoint/2010/main" val="130444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F215F-C82D-2EBD-F77F-A1C7B7C11D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8431"/>
            <a:ext cx="9194147" cy="45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87;p138">
            <a:extLst>
              <a:ext uri="{FF2B5EF4-FFF2-40B4-BE49-F238E27FC236}">
                <a16:creationId xmlns:a16="http://schemas.microsoft.com/office/drawing/2014/main" id="{C3619216-9063-4C66-C4FA-2DE48F6FAB8F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2" y="0"/>
            <a:ext cx="5313825" cy="52410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90;p138">
            <a:extLst>
              <a:ext uri="{FF2B5EF4-FFF2-40B4-BE49-F238E27FC236}">
                <a16:creationId xmlns:a16="http://schemas.microsoft.com/office/drawing/2014/main" id="{B9956A7C-D6EC-9C54-77BC-EE535C072B72}"/>
              </a:ext>
            </a:extLst>
          </p:cNvPr>
          <p:cNvSpPr/>
          <p:nvPr/>
        </p:nvSpPr>
        <p:spPr>
          <a:xfrm>
            <a:off x="5838019" y="3713529"/>
            <a:ext cx="3251100" cy="699000"/>
          </a:xfrm>
          <a:prstGeom prst="rightArrow">
            <a:avLst>
              <a:gd name="adj1" fmla="val 32597"/>
              <a:gd name="adj2" fmla="val 60651"/>
            </a:avLst>
          </a:prstGeom>
          <a:solidFill>
            <a:srgbClr val="00C5A5"/>
          </a:solidFill>
          <a:ln w="38100" cap="flat" cmpd="sng">
            <a:solidFill>
              <a:srgbClr val="008E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91;p138">
            <a:extLst>
              <a:ext uri="{FF2B5EF4-FFF2-40B4-BE49-F238E27FC236}">
                <a16:creationId xmlns:a16="http://schemas.microsoft.com/office/drawing/2014/main" id="{B105A9E2-E689-B65B-0B26-07C5FE38315E}"/>
              </a:ext>
            </a:extLst>
          </p:cNvPr>
          <p:cNvSpPr/>
          <p:nvPr/>
        </p:nvSpPr>
        <p:spPr>
          <a:xfrm>
            <a:off x="6153647" y="2896595"/>
            <a:ext cx="2654100" cy="2316600"/>
          </a:xfrm>
          <a:prstGeom prst="mathMultiply">
            <a:avLst>
              <a:gd name="adj1" fmla="val 11327"/>
            </a:avLst>
          </a:prstGeom>
          <a:solidFill>
            <a:srgbClr val="FF6C75"/>
          </a:solidFill>
          <a:ln w="38100" cap="flat" cmpd="sng">
            <a:solidFill>
              <a:srgbClr val="EB3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98563-5C54-6C78-871C-EA23C9C0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87;p138">
            <a:extLst>
              <a:ext uri="{FF2B5EF4-FFF2-40B4-BE49-F238E27FC236}">
                <a16:creationId xmlns:a16="http://schemas.microsoft.com/office/drawing/2014/main" id="{777F816A-9D8C-8F2A-38DD-268CE03FB885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2" y="0"/>
            <a:ext cx="5313825" cy="52410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90;p138">
            <a:extLst>
              <a:ext uri="{FF2B5EF4-FFF2-40B4-BE49-F238E27FC236}">
                <a16:creationId xmlns:a16="http://schemas.microsoft.com/office/drawing/2014/main" id="{BFD431A0-112A-58E0-8A70-8B263A1BD947}"/>
              </a:ext>
            </a:extLst>
          </p:cNvPr>
          <p:cNvSpPr/>
          <p:nvPr/>
        </p:nvSpPr>
        <p:spPr>
          <a:xfrm rot="10800000">
            <a:off x="5838019" y="3713529"/>
            <a:ext cx="3251100" cy="699000"/>
          </a:xfrm>
          <a:prstGeom prst="rightArrow">
            <a:avLst>
              <a:gd name="adj1" fmla="val 32597"/>
              <a:gd name="adj2" fmla="val 60651"/>
            </a:avLst>
          </a:prstGeom>
          <a:solidFill>
            <a:srgbClr val="00C5A5"/>
          </a:solidFill>
          <a:ln w="38100" cap="flat" cmpd="sng">
            <a:solidFill>
              <a:srgbClr val="008E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DA4E8-77DA-0337-B3B8-DA81BF2C1488}"/>
              </a:ext>
            </a:extLst>
          </p:cNvPr>
          <p:cNvGrpSpPr/>
          <p:nvPr/>
        </p:nvGrpSpPr>
        <p:grpSpPr>
          <a:xfrm>
            <a:off x="6779343" y="2544974"/>
            <a:ext cx="1507806" cy="1630613"/>
            <a:chOff x="6779343" y="2544974"/>
            <a:chExt cx="1507806" cy="1630613"/>
          </a:xfrm>
        </p:grpSpPr>
        <p:sp>
          <p:nvSpPr>
            <p:cNvPr id="5" name="Circular Arrow 4">
              <a:extLst>
                <a:ext uri="{FF2B5EF4-FFF2-40B4-BE49-F238E27FC236}">
                  <a16:creationId xmlns:a16="http://schemas.microsoft.com/office/drawing/2014/main" id="{C60A4739-37DC-AC89-D788-BC40AEB33280}"/>
                </a:ext>
              </a:extLst>
            </p:cNvPr>
            <p:cNvSpPr/>
            <p:nvPr/>
          </p:nvSpPr>
          <p:spPr>
            <a:xfrm>
              <a:off x="6780407" y="2544974"/>
              <a:ext cx="1506742" cy="1585813"/>
            </a:xfrm>
            <a:prstGeom prst="circularArrow">
              <a:avLst>
                <a:gd name="adj1" fmla="val 11884"/>
                <a:gd name="adj2" fmla="val 1104625"/>
                <a:gd name="adj3" fmla="val 20414533"/>
                <a:gd name="adj4" fmla="val 10800000"/>
                <a:gd name="adj5" fmla="val 162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Circular Arrow 5">
              <a:extLst>
                <a:ext uri="{FF2B5EF4-FFF2-40B4-BE49-F238E27FC236}">
                  <a16:creationId xmlns:a16="http://schemas.microsoft.com/office/drawing/2014/main" id="{81F32F24-7C37-B3EE-496C-276ACAE1E6AD}"/>
                </a:ext>
              </a:extLst>
            </p:cNvPr>
            <p:cNvSpPr/>
            <p:nvPr/>
          </p:nvSpPr>
          <p:spPr>
            <a:xfrm rot="10800000">
              <a:off x="6779343" y="2589775"/>
              <a:ext cx="1506740" cy="1585812"/>
            </a:xfrm>
            <a:prstGeom prst="circularArrow">
              <a:avLst>
                <a:gd name="adj1" fmla="val 11884"/>
                <a:gd name="adj2" fmla="val 1104625"/>
                <a:gd name="adj3" fmla="val 20414533"/>
                <a:gd name="adj4" fmla="val 10800000"/>
                <a:gd name="adj5" fmla="val 162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6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6;p140">
            <a:extLst>
              <a:ext uri="{FF2B5EF4-FFF2-40B4-BE49-F238E27FC236}">
                <a16:creationId xmlns:a16="http://schemas.microsoft.com/office/drawing/2014/main" id="{ACD32E10-5030-7118-BE60-5A8327DB2B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202" y="-934827"/>
            <a:ext cx="5631169" cy="382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7;p140">
            <a:extLst>
              <a:ext uri="{FF2B5EF4-FFF2-40B4-BE49-F238E27FC236}">
                <a16:creationId xmlns:a16="http://schemas.microsoft.com/office/drawing/2014/main" id="{457E33B2-D8D7-97A7-BBAA-4D16ED43AF62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139" y="117139"/>
            <a:ext cx="7740510" cy="585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69;p147">
            <a:extLst>
              <a:ext uri="{FF2B5EF4-FFF2-40B4-BE49-F238E27FC236}">
                <a16:creationId xmlns:a16="http://schemas.microsoft.com/office/drawing/2014/main" id="{6BA27ADA-3911-154F-5C52-574BB56B1E38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748" y="3192734"/>
            <a:ext cx="5891892" cy="4381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3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14;p141">
            <a:extLst>
              <a:ext uri="{FF2B5EF4-FFF2-40B4-BE49-F238E27FC236}">
                <a16:creationId xmlns:a16="http://schemas.microsoft.com/office/drawing/2014/main" id="{55C8CCCA-967E-51A9-E00C-4551126F4F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3427" y="1494172"/>
            <a:ext cx="7739339" cy="3869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99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23FB5-9A30-D5B5-9FA9-0EDEA2AFE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ack flat screen computer monitor">
            <a:extLst>
              <a:ext uri="{FF2B5EF4-FFF2-40B4-BE49-F238E27FC236}">
                <a16:creationId xmlns:a16="http://schemas.microsoft.com/office/drawing/2014/main" id="{E0887741-2BDE-919C-423D-19C541BE4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F60ED-74D8-DA4A-A81D-234A1A28401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C96F8-D574-4775-0890-49BC3F63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Developing</a:t>
            </a:r>
            <a:r>
              <a:rPr lang="en-US" sz="6000" dirty="0">
                <a:solidFill>
                  <a:schemeClr val="tx1"/>
                </a:solidFill>
              </a:rPr>
              <a:t> with the</a:t>
            </a: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Gamepad API</a:t>
            </a:r>
          </a:p>
        </p:txBody>
      </p:sp>
    </p:spTree>
    <p:extLst>
      <p:ext uri="{BB962C8B-B14F-4D97-AF65-F5344CB8AC3E}">
        <p14:creationId xmlns:p14="http://schemas.microsoft.com/office/powerpoint/2010/main" val="3515920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F28BB-5E48-0F28-2D55-A774813E5D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34" y="0"/>
            <a:ext cx="76340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F6B622-0E44-B009-B208-B582058DE8F0}"/>
              </a:ext>
            </a:extLst>
          </p:cNvPr>
          <p:cNvSpPr/>
          <p:nvPr/>
        </p:nvSpPr>
        <p:spPr>
          <a:xfrm>
            <a:off x="1705970" y="3875964"/>
            <a:ext cx="2374711" cy="9826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90D8C-641E-2F23-FC20-7F131E7223AC}"/>
              </a:ext>
            </a:extLst>
          </p:cNvPr>
          <p:cNvSpPr/>
          <p:nvPr/>
        </p:nvSpPr>
        <p:spPr>
          <a:xfrm>
            <a:off x="1705970" y="4875662"/>
            <a:ext cx="2947917" cy="692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55DC5-B48E-C3CE-6DC7-DF271A07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8756-96E2-95B8-3F30-1508EC2E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68" y="839789"/>
            <a:ext cx="4496729" cy="1320800"/>
          </a:xfrm>
        </p:spPr>
        <p:txBody>
          <a:bodyPr/>
          <a:lstStyle/>
          <a:p>
            <a:r>
              <a:rPr lang="en-US" dirty="0"/>
              <a:t>BUTTONS</a:t>
            </a:r>
          </a:p>
        </p:txBody>
      </p:sp>
      <p:pic>
        <p:nvPicPr>
          <p:cNvPr id="3" name="Google Shape;1564;p147">
            <a:extLst>
              <a:ext uri="{FF2B5EF4-FFF2-40B4-BE49-F238E27FC236}">
                <a16:creationId xmlns:a16="http://schemas.microsoft.com/office/drawing/2014/main" id="{B900231B-FCA5-2E34-34E0-18C12FB624B4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4353637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C6A57-ADE6-DF87-4FF2-C1A621C749BD}"/>
              </a:ext>
            </a:extLst>
          </p:cNvPr>
          <p:cNvSpPr txBox="1">
            <a:spLocks/>
          </p:cNvSpPr>
          <p:nvPr/>
        </p:nvSpPr>
        <p:spPr>
          <a:xfrm>
            <a:off x="5012062" y="2192127"/>
            <a:ext cx="4496729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of Button objects</a:t>
            </a:r>
          </a:p>
          <a:p>
            <a:r>
              <a:rPr lang="en-US" dirty="0"/>
              <a:t>It can change with the gamepad</a:t>
            </a:r>
          </a:p>
          <a:p>
            <a:r>
              <a:rPr lang="en-US" dirty="0"/>
              <a:t>…but compatible on every browser</a:t>
            </a:r>
          </a:p>
        </p:txBody>
      </p:sp>
      <p:pic>
        <p:nvPicPr>
          <p:cNvPr id="7" name="Google Shape;1569;p147">
            <a:extLst>
              <a:ext uri="{FF2B5EF4-FFF2-40B4-BE49-F238E27FC236}">
                <a16:creationId xmlns:a16="http://schemas.microsoft.com/office/drawing/2014/main" id="{3C9C88DF-D382-A988-1322-AFA2B2FF764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58" y="2728710"/>
            <a:ext cx="5891892" cy="4381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2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C9D7A-D8F1-3D68-2AB5-16622DBAA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14;p141">
            <a:extLst>
              <a:ext uri="{FF2B5EF4-FFF2-40B4-BE49-F238E27FC236}">
                <a16:creationId xmlns:a16="http://schemas.microsoft.com/office/drawing/2014/main" id="{7FAD8D3F-28A4-34A4-5D6B-12C344B44CD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3427" y="1494172"/>
            <a:ext cx="7739339" cy="3869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834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FA905-94E8-C1E2-B264-EF331521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9AFE-1DA0-C584-A984-2D765A8B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68" y="839789"/>
            <a:ext cx="4496729" cy="1320800"/>
          </a:xfrm>
        </p:spPr>
        <p:txBody>
          <a:bodyPr/>
          <a:lstStyle/>
          <a:p>
            <a:r>
              <a:rPr lang="en-US" dirty="0"/>
              <a:t>JOYSTICK</a:t>
            </a:r>
          </a:p>
        </p:txBody>
      </p:sp>
      <p:pic>
        <p:nvPicPr>
          <p:cNvPr id="3" name="Google Shape;1564;p147">
            <a:extLst>
              <a:ext uri="{FF2B5EF4-FFF2-40B4-BE49-F238E27FC236}">
                <a16:creationId xmlns:a16="http://schemas.microsoft.com/office/drawing/2014/main" id="{33A20261-2B04-1B6F-A196-DA6E52D29178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4353637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5EFF9E-3918-4599-CF08-C91537963A03}"/>
              </a:ext>
            </a:extLst>
          </p:cNvPr>
          <p:cNvSpPr txBox="1">
            <a:spLocks/>
          </p:cNvSpPr>
          <p:nvPr/>
        </p:nvSpPr>
        <p:spPr>
          <a:xfrm>
            <a:off x="4998414" y="2164832"/>
            <a:ext cx="4496729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of numbers</a:t>
            </a:r>
          </a:p>
          <a:p>
            <a:r>
              <a:rPr lang="en-US" dirty="0"/>
              <a:t>Even indexes are horizontal</a:t>
            </a:r>
          </a:p>
          <a:p>
            <a:r>
              <a:rPr lang="en-US" dirty="0"/>
              <a:t>Odd indexes are vertical</a:t>
            </a:r>
          </a:p>
          <a:p>
            <a:r>
              <a:rPr lang="en-US" b="1" dirty="0"/>
              <a:t>…Beware of old browser versions!</a:t>
            </a:r>
          </a:p>
        </p:txBody>
      </p:sp>
    </p:spTree>
    <p:extLst>
      <p:ext uri="{BB962C8B-B14F-4D97-AF65-F5344CB8AC3E}">
        <p14:creationId xmlns:p14="http://schemas.microsoft.com/office/powerpoint/2010/main" val="171689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E879-E5FF-6911-91A1-06177F18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D820-E544-0687-C047-5C3FCA8AC305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Introduction</a:t>
            </a:r>
          </a:p>
          <a:p>
            <a:r>
              <a:rPr lang="en-US" sz="2800" dirty="0"/>
              <a:t>What is the Gamepad API</a:t>
            </a:r>
          </a:p>
          <a:p>
            <a:r>
              <a:rPr lang="en-US" sz="2800" dirty="0"/>
              <a:t>How it Works?</a:t>
            </a:r>
          </a:p>
          <a:p>
            <a:r>
              <a:rPr lang="en-US" sz="2800" dirty="0"/>
              <a:t>Developing with the API</a:t>
            </a:r>
          </a:p>
          <a:p>
            <a:r>
              <a:rPr lang="en-US" sz="2800" dirty="0"/>
              <a:t>Demos</a:t>
            </a:r>
          </a:p>
        </p:txBody>
      </p:sp>
    </p:spTree>
    <p:extLst>
      <p:ext uri="{BB962C8B-B14F-4D97-AF65-F5344CB8AC3E}">
        <p14:creationId xmlns:p14="http://schemas.microsoft.com/office/powerpoint/2010/main" val="3448894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5DB4-1B77-020F-9683-F171748E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89ECD-1B11-69FB-7B94-664B896C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454" y="1162050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78D19-B3D1-5610-DA9B-02652C244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73D21-82BF-FBDB-8C8F-8DABFDCE1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68" y="839789"/>
            <a:ext cx="4496729" cy="1320800"/>
          </a:xfrm>
        </p:spPr>
        <p:txBody>
          <a:bodyPr/>
          <a:lstStyle/>
          <a:p>
            <a:r>
              <a:rPr lang="en-US" dirty="0"/>
              <a:t>VIBRATION</a:t>
            </a:r>
          </a:p>
        </p:txBody>
      </p:sp>
      <p:pic>
        <p:nvPicPr>
          <p:cNvPr id="3" name="Google Shape;1564;p147">
            <a:extLst>
              <a:ext uri="{FF2B5EF4-FFF2-40B4-BE49-F238E27FC236}">
                <a16:creationId xmlns:a16="http://schemas.microsoft.com/office/drawing/2014/main" id="{BC92EA99-629B-F57F-AEAC-895DC912FBF1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4353637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A29E3-7F63-9EB6-97A4-BF185542AABD}"/>
              </a:ext>
            </a:extLst>
          </p:cNvPr>
          <p:cNvSpPr txBox="1">
            <a:spLocks/>
          </p:cNvSpPr>
          <p:nvPr/>
        </p:nvSpPr>
        <p:spPr>
          <a:xfrm>
            <a:off x="4998414" y="2164832"/>
            <a:ext cx="4496729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available on all gamepads</a:t>
            </a:r>
          </a:p>
          <a:p>
            <a:r>
              <a:rPr lang="en-US" dirty="0"/>
              <a:t>Define:</a:t>
            </a:r>
          </a:p>
          <a:p>
            <a:pPr lvl="1"/>
            <a:r>
              <a:rPr lang="en-US" dirty="0"/>
              <a:t>Duration</a:t>
            </a:r>
          </a:p>
          <a:p>
            <a:pPr lvl="1"/>
            <a:r>
              <a:rPr lang="en-US" dirty="0"/>
              <a:t>Intensity</a:t>
            </a:r>
          </a:p>
          <a:p>
            <a:r>
              <a:rPr lang="en-US" dirty="0"/>
              <a:t>Changes by browser </a:t>
            </a:r>
            <a:r>
              <a:rPr lang="en-US" dirty="0">
                <a:sym typeface="Wingdings" pitchFamily="2" charset="2"/>
              </a:rPr>
              <a:t>:(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4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AB27E-F9DB-C380-D5A2-78B111E1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128340"/>
            <a:ext cx="8699310" cy="66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00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ACA3-582A-11D5-3EE9-700193AAD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wo yellow and red tulips on a red background">
            <a:extLst>
              <a:ext uri="{FF2B5EF4-FFF2-40B4-BE49-F238E27FC236}">
                <a16:creationId xmlns:a16="http://schemas.microsoft.com/office/drawing/2014/main" id="{0442F1AD-E5FE-F5C3-078F-B68242AE5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12201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2F48A9-9C5B-02AF-BBA9-196A03A83E2C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DC1AD-1227-31D8-D710-096BA8C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22991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A7276-276F-1E27-9195-9A8BE81D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lver and gold round accessory">
            <a:extLst>
              <a:ext uri="{FF2B5EF4-FFF2-40B4-BE49-F238E27FC236}">
                <a16:creationId xmlns:a16="http://schemas.microsoft.com/office/drawing/2014/main" id="{0E1CE98B-1876-D327-765A-C2EB25946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798BF5-B17D-4649-B8C7-EC2E15FDDD2A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3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6FD72-FC86-EC2C-9513-C566DC1E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Demos</a:t>
            </a:r>
          </a:p>
        </p:txBody>
      </p:sp>
    </p:spTree>
    <p:extLst>
      <p:ext uri="{BB962C8B-B14F-4D97-AF65-F5344CB8AC3E}">
        <p14:creationId xmlns:p14="http://schemas.microsoft.com/office/powerpoint/2010/main" val="342961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7C6E1E-8720-A50A-CAAB-2812E808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601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D976E0-F380-56E5-2263-8717908C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4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DE67E7-479B-DBEE-3E4A-70AEAC8E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06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1DE74B8-A5FF-F33C-A7A0-BCC7C74C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5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D4E63CA-F8B7-2A54-8C1F-299B3E24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4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llow focus photography of man in white shirt">
            <a:extLst>
              <a:ext uri="{FF2B5EF4-FFF2-40B4-BE49-F238E27FC236}">
                <a16:creationId xmlns:a16="http://schemas.microsoft.com/office/drawing/2014/main" id="{199CE360-4573-A4DC-324C-1CC4490DE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4D327E-9F29-EF21-DF1C-3AA2EC1FF72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E8FE60-1041-4B46-FA9C-1C52CA4E150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6857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b="1" dirty="0">
                <a:solidFill>
                  <a:schemeClr val="tx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57556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B9C0AEA-B3E4-7346-07D4-9417AF75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19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38948-73DD-0FA6-CDA2-93543ED2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8B23-ED3B-45FD-292C-4FFD23C0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AE5BF-9154-94F7-B48F-F2DE0F52E80A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hlinkClick r:id="rId2"/>
              </a:rPr>
              <a:t>Rock Band / Guitar Hero</a:t>
            </a:r>
            <a:endParaRPr lang="en-US" sz="2800" dirty="0"/>
          </a:p>
          <a:p>
            <a:r>
              <a:rPr lang="en-US" sz="2800" dirty="0">
                <a:hlinkClick r:id="rId3"/>
              </a:rPr>
              <a:t>SNES Controller</a:t>
            </a:r>
            <a:endParaRPr lang="en-US" sz="2800" dirty="0"/>
          </a:p>
          <a:p>
            <a:r>
              <a:rPr lang="en-US" sz="2800" dirty="0">
                <a:hlinkClick r:id="rId4"/>
              </a:rPr>
              <a:t>Arkanoid / Block breaking game</a:t>
            </a:r>
            <a:endParaRPr lang="en-US" sz="2800" dirty="0"/>
          </a:p>
          <a:p>
            <a:r>
              <a:rPr lang="en-US" sz="2800" dirty="0">
                <a:hlinkClick r:id="rId5"/>
              </a:rPr>
              <a:t>Super Pepe Bros (Joystick demo)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76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D4DB-B064-4614-DBCE-DCB61F93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lver and gold round accessory">
            <a:extLst>
              <a:ext uri="{FF2B5EF4-FFF2-40B4-BE49-F238E27FC236}">
                <a16:creationId xmlns:a16="http://schemas.microsoft.com/office/drawing/2014/main" id="{C7C36F5B-CC77-350C-0A20-66985E89E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2178CE-6A08-8EE1-7F2F-28CF23893877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E07D-20F9-AD65-4159-C0563D20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847228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59C97-83E6-ADC7-B716-3FD98F30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9AEB-AC81-39BA-D9E6-E2843004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B3EB-058B-BF1C-2924-9D96090D5182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hlinkClick r:id="rId2"/>
              </a:rPr>
              <a:t>Gamepad API standard</a:t>
            </a:r>
            <a:endParaRPr lang="en-US" sz="2800" dirty="0"/>
          </a:p>
          <a:p>
            <a:r>
              <a:rPr lang="en-US" sz="2800" dirty="0">
                <a:hlinkClick r:id="rId3"/>
              </a:rPr>
              <a:t>Gamepad API tutorial (MDN)</a:t>
            </a:r>
            <a:endParaRPr lang="en-US" sz="2800" dirty="0"/>
          </a:p>
          <a:p>
            <a:r>
              <a:rPr lang="en-US" sz="2800" dirty="0">
                <a:hlinkClick r:id="rId4"/>
              </a:rPr>
              <a:t>Develop a Rock Band game with HTML and JS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882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4C1A-5449-9AB5-AD53-4094F6E6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68" y="839789"/>
            <a:ext cx="4496729" cy="1320800"/>
          </a:xfrm>
        </p:spPr>
        <p:txBody>
          <a:bodyPr/>
          <a:lstStyle/>
          <a:p>
            <a:r>
              <a:rPr lang="en-US" dirty="0"/>
              <a:t>Hello,</a:t>
            </a:r>
            <a:br>
              <a:rPr lang="en-US" dirty="0"/>
            </a:br>
            <a:r>
              <a:rPr lang="en-US" dirty="0"/>
              <a:t>my name is Alvaro!</a:t>
            </a:r>
          </a:p>
        </p:txBody>
      </p:sp>
      <p:pic>
        <p:nvPicPr>
          <p:cNvPr id="4" name="Google Shape;1436;p131">
            <a:extLst>
              <a:ext uri="{FF2B5EF4-FFF2-40B4-BE49-F238E27FC236}">
                <a16:creationId xmlns:a16="http://schemas.microsoft.com/office/drawing/2014/main" id="{D741E56B-282F-7BC7-EF6F-B7305495BA5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4496729" cy="6867998"/>
          </a:xfrm>
          <a:prstGeom prst="round1Rect">
            <a:avLst>
              <a:gd name="adj" fmla="val 17250"/>
            </a:avLst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64FFE9-61F7-9212-DC14-430A0AD54AA7}"/>
              </a:ext>
            </a:extLst>
          </p:cNvPr>
          <p:cNvSpPr txBox="1">
            <a:spLocks/>
          </p:cNvSpPr>
          <p:nvPr/>
        </p:nvSpPr>
        <p:spPr>
          <a:xfrm>
            <a:off x="4975668" y="2743200"/>
            <a:ext cx="5062818" cy="35183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 am a Spanish software engineer living</a:t>
            </a:r>
            <a:br>
              <a:rPr lang="en-US" dirty="0"/>
            </a:br>
            <a:r>
              <a:rPr lang="en-US" dirty="0"/>
              <a:t>in Austin, Texas.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currently work as a Senior Developer</a:t>
            </a:r>
            <a:br>
              <a:rPr lang="en-US" dirty="0"/>
            </a:br>
            <a:r>
              <a:rPr lang="en-US" dirty="0"/>
              <a:t>at GM. I am passionate about web</a:t>
            </a:r>
            <a:br>
              <a:rPr lang="en-US" dirty="0"/>
            </a:br>
            <a:r>
              <a:rPr lang="en-US" dirty="0"/>
              <a:t>technologies, especially HTML and CSS.</a:t>
            </a:r>
          </a:p>
        </p:txBody>
      </p:sp>
    </p:spTree>
    <p:extLst>
      <p:ext uri="{BB962C8B-B14F-4D97-AF65-F5344CB8AC3E}">
        <p14:creationId xmlns:p14="http://schemas.microsoft.com/office/powerpoint/2010/main" val="37605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1DA59-FFA9-9C6B-B57F-FAAACE33D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on holding game controller in-front of television">
            <a:extLst>
              <a:ext uri="{FF2B5EF4-FFF2-40B4-BE49-F238E27FC236}">
                <a16:creationId xmlns:a16="http://schemas.microsoft.com/office/drawing/2014/main" id="{4D5E8CF7-0D05-AFE0-4D3F-9B0FC1895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31E815-875A-8330-590C-C290D0D6A285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812D7-8ED9-62EB-F7DB-C57FB5A92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is the </a:t>
            </a:r>
            <a:r>
              <a:rPr lang="en-US" sz="6000" b="1" dirty="0">
                <a:solidFill>
                  <a:schemeClr val="tx1"/>
                </a:solidFill>
              </a:rPr>
              <a:t>Gamepad API</a:t>
            </a:r>
          </a:p>
        </p:txBody>
      </p:sp>
    </p:spTree>
    <p:extLst>
      <p:ext uri="{BB962C8B-B14F-4D97-AF65-F5344CB8AC3E}">
        <p14:creationId xmlns:p14="http://schemas.microsoft.com/office/powerpoint/2010/main" val="2503835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5F74-C488-E599-0F32-6422D8D8F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56861"/>
            <a:ext cx="4753081" cy="1826581"/>
          </a:xfrm>
        </p:spPr>
        <p:txBody>
          <a:bodyPr/>
          <a:lstStyle/>
          <a:p>
            <a:r>
              <a:rPr lang="en-US" dirty="0"/>
              <a:t>Gamepad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98E0C-040F-7C32-81C7-E94B8C87C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593911"/>
            <a:ext cx="5418665" cy="3881534"/>
          </a:xfrm>
        </p:spPr>
        <p:txBody>
          <a:bodyPr/>
          <a:lstStyle/>
          <a:p>
            <a:r>
              <a:rPr lang="en-US" dirty="0"/>
              <a:t>JavaScript interface that handles game controllers connected to a web browser.</a:t>
            </a:r>
          </a:p>
          <a:p>
            <a:br>
              <a:rPr lang="en-US" dirty="0"/>
            </a:br>
            <a:r>
              <a:rPr lang="en-US" dirty="0"/>
              <a:t>Provides basic events and allows reading controller state.</a:t>
            </a:r>
          </a:p>
          <a:p>
            <a:br>
              <a:rPr lang="en-US" dirty="0"/>
            </a:br>
            <a:r>
              <a:rPr lang="en-US" dirty="0"/>
              <a:t>Standard: </a:t>
            </a:r>
            <a:r>
              <a:rPr lang="en-US" dirty="0">
                <a:hlinkClick r:id="rId2"/>
              </a:rPr>
              <a:t>https://www.w3.org/TR/gamepad/</a:t>
            </a:r>
            <a:endParaRPr lang="en-US" dirty="0"/>
          </a:p>
          <a:p>
            <a:endParaRPr lang="en-US" dirty="0"/>
          </a:p>
        </p:txBody>
      </p:sp>
      <p:pic>
        <p:nvPicPr>
          <p:cNvPr id="4" name="Google Shape;355;p35">
            <a:extLst>
              <a:ext uri="{FF2B5EF4-FFF2-40B4-BE49-F238E27FC236}">
                <a16:creationId xmlns:a16="http://schemas.microsoft.com/office/drawing/2014/main" id="{360B45DD-D99B-0879-60EC-F445A1D3034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1429" y="-5011"/>
            <a:ext cx="5660572" cy="6863011"/>
          </a:xfrm>
          <a:prstGeom prst="snipRoundRect">
            <a:avLst>
              <a:gd name="adj1" fmla="val 21942"/>
              <a:gd name="adj2" fmla="val 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295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0D7E9B-19FA-01C4-D077-D66D7C0ED775}"/>
              </a:ext>
            </a:extLst>
          </p:cNvPr>
          <p:cNvSpPr/>
          <p:nvPr/>
        </p:nvSpPr>
        <p:spPr>
          <a:xfrm>
            <a:off x="34344" y="2028284"/>
            <a:ext cx="8397026" cy="28993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33DA8-7F6F-873C-ADFE-BAD7D986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5DDBA4-B266-EC70-6EC5-D79F5F208016}"/>
              </a:ext>
            </a:extLst>
          </p:cNvPr>
          <p:cNvSpPr/>
          <p:nvPr/>
        </p:nvSpPr>
        <p:spPr>
          <a:xfrm>
            <a:off x="6999153" y="2028284"/>
            <a:ext cx="2899317" cy="28993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68B3E-871C-B6D0-958B-11D011771F2B}"/>
              </a:ext>
            </a:extLst>
          </p:cNvPr>
          <p:cNvSpPr txBox="1"/>
          <p:nvPr/>
        </p:nvSpPr>
        <p:spPr>
          <a:xfrm>
            <a:off x="1316351" y="2545679"/>
            <a:ext cx="34263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300" dirty="0"/>
              <a:t>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BD461-3528-AB4F-E6D5-70A43634E003}"/>
              </a:ext>
            </a:extLst>
          </p:cNvPr>
          <p:cNvSpPr txBox="1"/>
          <p:nvPr/>
        </p:nvSpPr>
        <p:spPr>
          <a:xfrm>
            <a:off x="4103649" y="2876539"/>
            <a:ext cx="505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 web browsers (for desktop or mobile) support the Gamepad API </a:t>
            </a:r>
            <a:r>
              <a:rPr lang="en-US" sz="2400" b="1" dirty="0"/>
              <a:t>…even without prefixes!</a:t>
            </a:r>
          </a:p>
        </p:txBody>
      </p:sp>
    </p:spTree>
    <p:extLst>
      <p:ext uri="{BB962C8B-B14F-4D97-AF65-F5344CB8AC3E}">
        <p14:creationId xmlns:p14="http://schemas.microsoft.com/office/powerpoint/2010/main" val="40879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B9A8-39CE-7B26-26FD-A9E52255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lver and gold round accessory">
            <a:extLst>
              <a:ext uri="{FF2B5EF4-FFF2-40B4-BE49-F238E27FC236}">
                <a16:creationId xmlns:a16="http://schemas.microsoft.com/office/drawing/2014/main" id="{CC163797-1090-B68A-C11E-B7D849815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1FBBB0-1FCD-4D0D-86C8-9C32CFDD7A96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3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D294A-7F05-1DBD-F38F-4CB280D4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How does it </a:t>
            </a:r>
            <a:r>
              <a:rPr lang="en-US" sz="6000" b="1" dirty="0">
                <a:solidFill>
                  <a:schemeClr val="tx1"/>
                </a:solidFill>
              </a:rPr>
              <a:t>work</a:t>
            </a:r>
            <a:r>
              <a:rPr lang="en-US" sz="6000" dirty="0">
                <a:solidFill>
                  <a:schemeClr val="tx1"/>
                </a:solidFill>
              </a:rPr>
              <a:t>?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6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E6843-8E68-B6DA-2A4B-A1947CBB16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4783"/>
            <a:ext cx="9249656" cy="45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570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{947BDD18-6C5E-DD4E-9233-FBC41F551E1F}tf10001060</Template>
  <TotalTime>2639</TotalTime>
  <Words>257</Words>
  <Application>Microsoft Macintosh PowerPoint</Application>
  <PresentationFormat>Widescreen</PresentationFormat>
  <Paragraphs>56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Trebuchet MS</vt:lpstr>
      <vt:lpstr>Wingdings</vt:lpstr>
      <vt:lpstr>Wingdings 3</vt:lpstr>
      <vt:lpstr>Facet</vt:lpstr>
      <vt:lpstr>Playing with the Gamepad API</vt:lpstr>
      <vt:lpstr>AGENDA</vt:lpstr>
      <vt:lpstr>PowerPoint Presentation</vt:lpstr>
      <vt:lpstr>Hello, my name is Alvaro!</vt:lpstr>
      <vt:lpstr>What is the Gamepad API</vt:lpstr>
      <vt:lpstr>Gamepad API</vt:lpstr>
      <vt:lpstr>SUPPORT</vt:lpstr>
      <vt:lpstr>How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with the Gamepad API</vt:lpstr>
      <vt:lpstr>PowerPoint Presentation</vt:lpstr>
      <vt:lpstr>BUTTONS</vt:lpstr>
      <vt:lpstr>PowerPoint Presentation</vt:lpstr>
      <vt:lpstr>JOYSTICK</vt:lpstr>
      <vt:lpstr>PowerPoint Presentation</vt:lpstr>
      <vt:lpstr>VIBRATION</vt:lpstr>
      <vt:lpstr>PowerPoint Presentation</vt:lpstr>
      <vt:lpstr>THANK YOU!</vt:lpstr>
      <vt:lpstr>Demos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DEMOS</vt:lpstr>
      <vt:lpstr>Links</vt:lpstr>
      <vt:lpstr>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Alvaro Montoro</dc:creator>
  <cp:lastModifiedBy>Alvaro Montoro</cp:lastModifiedBy>
  <cp:revision>15</cp:revision>
  <dcterms:created xsi:type="dcterms:W3CDTF">2025-09-24T10:25:45Z</dcterms:created>
  <dcterms:modified xsi:type="dcterms:W3CDTF">2025-09-26T13:01:48Z</dcterms:modified>
</cp:coreProperties>
</file>